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25"/>
  </p:notesMasterIdLst>
  <p:sldIdLst>
    <p:sldId id="256" r:id="rId3"/>
    <p:sldId id="328" r:id="rId4"/>
    <p:sldId id="257" r:id="rId5"/>
    <p:sldId id="334" r:id="rId6"/>
    <p:sldId id="348" r:id="rId7"/>
    <p:sldId id="335" r:id="rId8"/>
    <p:sldId id="332" r:id="rId9"/>
    <p:sldId id="333" r:id="rId10"/>
    <p:sldId id="327" r:id="rId11"/>
    <p:sldId id="349" r:id="rId12"/>
    <p:sldId id="262" r:id="rId13"/>
    <p:sldId id="336" r:id="rId14"/>
    <p:sldId id="316" r:id="rId15"/>
    <p:sldId id="345" r:id="rId16"/>
    <p:sldId id="341" r:id="rId17"/>
    <p:sldId id="350" r:id="rId18"/>
    <p:sldId id="353" r:id="rId19"/>
    <p:sldId id="355" r:id="rId20"/>
    <p:sldId id="344" r:id="rId21"/>
    <p:sldId id="343" r:id="rId22"/>
    <p:sldId id="356" r:id="rId23"/>
    <p:sldId id="304" r:id="rId24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ExtraBold" panose="00000900000000000000" pitchFamily="2" charset="0"/>
      <p:bold r:id="rId30"/>
      <p:boldItalic r:id="rId31"/>
    </p:embeddedFont>
    <p:embeddedFont>
      <p:font typeface="Proxima Nova" panose="020B0604020202020204" charset="0"/>
      <p:regular r:id="rId32"/>
      <p:bold r:id="rId33"/>
      <p:italic r:id="rId34"/>
      <p:boldItalic r:id="rId35"/>
    </p:embeddedFont>
    <p:embeddedFont>
      <p:font typeface="Proxima Nova Semibold" panose="020B0604020202020204" charset="0"/>
      <p:regular r:id="rId36"/>
      <p:bold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D44ED7-3B33-4AB0-A849-6A8B8F9982C9}">
  <a:tblStyle styleId="{E6D44ED7-3B33-4AB0-A849-6A8B8F9982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462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220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797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037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79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248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77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119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307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1803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8" name="Google Shape;14388;g7f9262ee2f_0_24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9" name="Google Shape;14389;g7f9262ee2f_0_24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723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154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018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020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006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554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62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59" r:id="rId5"/>
    <p:sldLayoutId id="214748366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557335" y="913144"/>
            <a:ext cx="5419519" cy="1249278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2400" dirty="0"/>
              <a:t>Decision Tree Outlier Regressor to Explain Anomalies</a:t>
            </a:r>
          </a:p>
        </p:txBody>
      </p:sp>
      <p:cxnSp>
        <p:nvCxnSpPr>
          <p:cNvPr id="165" name="Google Shape;165;p38"/>
          <p:cNvCxnSpPr>
            <a:cxnSpLocks/>
          </p:cNvCxnSpPr>
          <p:nvPr/>
        </p:nvCxnSpPr>
        <p:spPr>
          <a:xfrm>
            <a:off x="2871306" y="224226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163;p38">
            <a:extLst>
              <a:ext uri="{FF2B5EF4-FFF2-40B4-BE49-F238E27FC236}">
                <a16:creationId xmlns:a16="http://schemas.microsoft.com/office/drawing/2014/main" id="{854D4B02-04BE-AC58-429D-3960C8653CE3}"/>
              </a:ext>
            </a:extLst>
          </p:cNvPr>
          <p:cNvSpPr txBox="1">
            <a:spLocks/>
          </p:cNvSpPr>
          <p:nvPr/>
        </p:nvSpPr>
        <p:spPr>
          <a:xfrm>
            <a:off x="5866161" y="4660902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12 June 2025</a:t>
            </a:r>
          </a:p>
        </p:txBody>
      </p:sp>
      <p:sp>
        <p:nvSpPr>
          <p:cNvPr id="2" name="Google Shape;162;p38">
            <a:extLst>
              <a:ext uri="{FF2B5EF4-FFF2-40B4-BE49-F238E27FC236}">
                <a16:creationId xmlns:a16="http://schemas.microsoft.com/office/drawing/2014/main" id="{53DD67C0-4038-1218-8218-37CBF6A7F896}"/>
              </a:ext>
            </a:extLst>
          </p:cNvPr>
          <p:cNvSpPr txBox="1">
            <a:spLocks/>
          </p:cNvSpPr>
          <p:nvPr/>
        </p:nvSpPr>
        <p:spPr>
          <a:xfrm>
            <a:off x="1955680" y="2571750"/>
            <a:ext cx="5114613" cy="1569274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Montserrat" panose="00000500000000000000" pitchFamily="2" charset="0"/>
              </a:rPr>
              <a:t>Authors: </a:t>
            </a:r>
            <a:r>
              <a:rPr lang="it-IT" sz="1600" b="0" dirty="0">
                <a:latin typeface="Montserrat" panose="00000500000000000000" pitchFamily="2" charset="0"/>
              </a:rPr>
              <a:t>Riccardo Crupi, Daniele Regoli, et al.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Montserrat" panose="00000500000000000000" pitchFamily="2" charset="0"/>
              </a:rPr>
              <a:t>Presenter’s name: </a:t>
            </a:r>
            <a:r>
              <a:rPr lang="it-IT" sz="1600" b="0" dirty="0">
                <a:latin typeface="Montserrat" panose="00000500000000000000" pitchFamily="2" charset="0"/>
              </a:rPr>
              <a:t>Mohammad Haghighat</a:t>
            </a:r>
            <a:br>
              <a:rPr lang="it-IT" sz="1600" b="0" dirty="0">
                <a:latin typeface="Montserrat" panose="00000500000000000000" pitchFamily="2" charset="0"/>
              </a:rPr>
            </a:br>
            <a:r>
              <a:rPr lang="it-IT" sz="1600" dirty="0">
                <a:latin typeface="Montserrat" panose="00000500000000000000" pitchFamily="2" charset="0"/>
              </a:rPr>
              <a:t>Teaching assistant: </a:t>
            </a:r>
            <a:r>
              <a:rPr lang="it-IT" sz="1600" b="0" dirty="0">
                <a:latin typeface="Montserrat" panose="00000500000000000000" pitchFamily="2" charset="0"/>
              </a:rPr>
              <a:t>Hossein Fanaei</a:t>
            </a:r>
            <a:br>
              <a:rPr lang="it-IT" sz="1600" b="0" dirty="0">
                <a:latin typeface="Montserrat" panose="00000500000000000000" pitchFamily="2" charset="0"/>
              </a:rPr>
            </a:br>
            <a:r>
              <a:rPr lang="it-IT" sz="1600" dirty="0">
                <a:latin typeface="Montserrat" panose="00000500000000000000" pitchFamily="2" charset="0"/>
              </a:rPr>
              <a:t>Course: </a:t>
            </a:r>
            <a:r>
              <a:rPr lang="it-IT" sz="1600" b="0" dirty="0">
                <a:latin typeface="Montserrat" panose="00000500000000000000" pitchFamily="2" charset="0"/>
              </a:rPr>
              <a:t>Advanced Data Mining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712331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DTOR: Using a Simple Model to Explain a Complex One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052" name="Picture 4" descr="Generated image">
            <a:extLst>
              <a:ext uri="{FF2B5EF4-FFF2-40B4-BE49-F238E27FC236}">
                <a16:creationId xmlns:a16="http://schemas.microsoft.com/office/drawing/2014/main" id="{7FC46E1A-E716-6C9B-4BA1-E3DEAF37E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99" y="1417427"/>
            <a:ext cx="5057775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67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712331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DTOR: Using a Simple Model to Explain a Complex One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F1BD1-BE56-D7CD-96BF-77F9B5BF8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156" y="1800765"/>
            <a:ext cx="6176674" cy="1956311"/>
          </a:xfrm>
        </p:spPr>
        <p:txBody>
          <a:bodyPr/>
          <a:lstStyle/>
          <a:p>
            <a:r>
              <a:rPr lang="en-US" b="1" dirty="0"/>
              <a:t>Core Idea: </a:t>
            </a:r>
            <a:r>
              <a:rPr lang="en-US" dirty="0"/>
              <a:t>Train a simple, interpretable model (Decision Tree Regressor) to mimic the behavior of the complex, black-box anomaly detection model, but only for the specific instance we want to explain.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b="1" dirty="0"/>
              <a:t>Key Inspiration: </a:t>
            </a:r>
            <a:r>
              <a:rPr lang="en-US" dirty="0"/>
              <a:t>Inspired by Isolation Forest—the idea that anomalies are "easier to isolate" with fewer rules.</a:t>
            </a:r>
          </a:p>
        </p:txBody>
      </p:sp>
      <p:pic>
        <p:nvPicPr>
          <p:cNvPr id="4" name="Picture 4" descr="Generated image">
            <a:extLst>
              <a:ext uri="{FF2B5EF4-FFF2-40B4-BE49-F238E27FC236}">
                <a16:creationId xmlns:a16="http://schemas.microsoft.com/office/drawing/2014/main" id="{5812967E-19C6-4CF6-822F-279169F84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250" y="1883861"/>
            <a:ext cx="2277981" cy="151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656556" y="2137045"/>
            <a:ext cx="4685564" cy="14301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5575" lvl="0" algn="l">
              <a:buClr>
                <a:schemeClr val="accent1"/>
              </a:buClr>
              <a:buSzPts val="1150"/>
            </a:pPr>
            <a:r>
              <a:rPr lang="en-US" sz="2800" b="0" dirty="0"/>
              <a:t>The "Magic" Behind DTOR: The Weighted Loss Function</a:t>
            </a:r>
            <a:endParaRPr lang="en-US" sz="16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4050" y="3549849"/>
            <a:ext cx="3940200" cy="624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 </a:t>
            </a:r>
          </a:p>
        </p:txBody>
      </p:sp>
      <p:cxnSp>
        <p:nvCxnSpPr>
          <p:cNvPr id="11" name="Google Shape;209;p43">
            <a:extLst>
              <a:ext uri="{FF2B5EF4-FFF2-40B4-BE49-F238E27FC236}">
                <a16:creationId xmlns:a16="http://schemas.microsoft.com/office/drawing/2014/main" id="{E83FDEF0-7E14-2B27-DB1D-69066B1DF687}"/>
              </a:ext>
            </a:extLst>
          </p:cNvPr>
          <p:cNvCxnSpPr>
            <a:cxnSpLocks/>
          </p:cNvCxnSpPr>
          <p:nvPr/>
        </p:nvCxnSpPr>
        <p:spPr>
          <a:xfrm>
            <a:off x="4656556" y="2386352"/>
            <a:ext cx="0" cy="931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" name="Google Shape;207;p43">
            <a:extLst>
              <a:ext uri="{FF2B5EF4-FFF2-40B4-BE49-F238E27FC236}">
                <a16:creationId xmlns:a16="http://schemas.microsoft.com/office/drawing/2014/main" id="{CEB00E5E-3A1A-3A29-9DB5-2BFCC6FADC56}"/>
              </a:ext>
            </a:extLst>
          </p:cNvPr>
          <p:cNvSpPr txBox="1">
            <a:spLocks/>
          </p:cNvSpPr>
          <p:nvPr/>
        </p:nvSpPr>
        <p:spPr>
          <a:xfrm>
            <a:off x="2159100" y="2386352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</a:t>
            </a:r>
            <a:r>
              <a:rPr lang="fa-IR" dirty="0"/>
              <a:t>4</a:t>
            </a:r>
            <a:endParaRPr lang="en" sz="7200" dirty="0"/>
          </a:p>
        </p:txBody>
      </p:sp>
    </p:spTree>
    <p:extLst>
      <p:ext uri="{BB962C8B-B14F-4D97-AF65-F5344CB8AC3E}">
        <p14:creationId xmlns:p14="http://schemas.microsoft.com/office/powerpoint/2010/main" val="692724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040819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The "Magic" Behind DTOR: The Weighted Loss Function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29B21-31F5-1524-D4D8-5E4AAD963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156" y="1800764"/>
            <a:ext cx="6826756" cy="2671223"/>
          </a:xfrm>
        </p:spPr>
        <p:txBody>
          <a:bodyPr/>
          <a:lstStyle/>
          <a:p>
            <a:r>
              <a:rPr lang="en-US" b="1" dirty="0"/>
              <a:t>Input:</a:t>
            </a:r>
            <a:r>
              <a:rPr lang="en-US" dirty="0"/>
              <a:t> The instance to explain (</a:t>
            </a:r>
            <a:r>
              <a:rPr lang="en-US" dirty="0" err="1"/>
              <a:t>x_expl</a:t>
            </a:r>
            <a:r>
              <a:rPr lang="en-US" dirty="0"/>
              <a:t>), its anomaly score, and the training data with their scores.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b="1" dirty="0"/>
              <a:t>Key Step:</a:t>
            </a:r>
            <a:r>
              <a:rPr lang="en-US" dirty="0"/>
              <a:t> When training the Decision Tree, assign a </a:t>
            </a:r>
            <a:r>
              <a:rPr lang="en-US" b="1" dirty="0"/>
              <a:t>very high weight (β)</a:t>
            </a:r>
            <a:r>
              <a:rPr lang="en-US" dirty="0"/>
              <a:t> to </a:t>
            </a:r>
            <a:r>
              <a:rPr lang="en-US" dirty="0" err="1"/>
              <a:t>x_expl</a:t>
            </a:r>
            <a:r>
              <a:rPr lang="en-US" dirty="0"/>
              <a:t> and a low weight (e.g., 1) to all other data points.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b="1" dirty="0"/>
              <a:t>Result:</a:t>
            </a:r>
            <a:r>
              <a:rPr lang="en-US" dirty="0"/>
              <a:t> The Decision Tree is forced to create splits (rules) that perfectly isolate and predict the score for </a:t>
            </a:r>
            <a:r>
              <a:rPr lang="en-US" dirty="0" err="1"/>
              <a:t>x_expl</a:t>
            </a:r>
            <a:r>
              <a:rPr lang="en-US" dirty="0"/>
              <a:t>.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b="1" dirty="0"/>
              <a:t>Output:</a:t>
            </a:r>
            <a:r>
              <a:rPr lang="en-US" dirty="0"/>
              <a:t> The </a:t>
            </a:r>
            <a:r>
              <a:rPr lang="en-US" b="1" dirty="0"/>
              <a:t>path</a:t>
            </a:r>
            <a:r>
              <a:rPr lang="en-US" dirty="0"/>
              <a:t> taken by </a:t>
            </a:r>
            <a:r>
              <a:rPr lang="en-US" dirty="0" err="1"/>
              <a:t>x_expl</a:t>
            </a:r>
            <a:r>
              <a:rPr lang="en-US" dirty="0"/>
              <a:t> from the root to a leaf in the tree is the explanation rule.</a:t>
            </a:r>
          </a:p>
        </p:txBody>
      </p:sp>
    </p:spTree>
    <p:extLst>
      <p:ext uri="{BB962C8B-B14F-4D97-AF65-F5344CB8AC3E}">
        <p14:creationId xmlns:p14="http://schemas.microsoft.com/office/powerpoint/2010/main" val="2018667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656556" y="2539809"/>
            <a:ext cx="3601617" cy="6245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5575" lvl="0" algn="l">
              <a:buClr>
                <a:schemeClr val="accent1"/>
              </a:buClr>
              <a:buSzPts val="1150"/>
            </a:pPr>
            <a:r>
              <a:rPr lang="en-US" sz="3600" dirty="0"/>
              <a:t>Experiments</a:t>
            </a: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4050" y="3549849"/>
            <a:ext cx="3940200" cy="624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 </a:t>
            </a:r>
          </a:p>
        </p:txBody>
      </p:sp>
      <p:cxnSp>
        <p:nvCxnSpPr>
          <p:cNvPr id="11" name="Google Shape;209;p43">
            <a:extLst>
              <a:ext uri="{FF2B5EF4-FFF2-40B4-BE49-F238E27FC236}">
                <a16:creationId xmlns:a16="http://schemas.microsoft.com/office/drawing/2014/main" id="{E83FDEF0-7E14-2B27-DB1D-69066B1DF687}"/>
              </a:ext>
            </a:extLst>
          </p:cNvPr>
          <p:cNvCxnSpPr>
            <a:cxnSpLocks/>
          </p:cNvCxnSpPr>
          <p:nvPr/>
        </p:nvCxnSpPr>
        <p:spPr>
          <a:xfrm>
            <a:off x="4656556" y="2386352"/>
            <a:ext cx="0" cy="931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" name="Google Shape;207;p43">
            <a:extLst>
              <a:ext uri="{FF2B5EF4-FFF2-40B4-BE49-F238E27FC236}">
                <a16:creationId xmlns:a16="http://schemas.microsoft.com/office/drawing/2014/main" id="{CEB00E5E-3A1A-3A29-9DB5-2BFCC6FADC56}"/>
              </a:ext>
            </a:extLst>
          </p:cNvPr>
          <p:cNvSpPr txBox="1">
            <a:spLocks/>
          </p:cNvSpPr>
          <p:nvPr/>
        </p:nvSpPr>
        <p:spPr>
          <a:xfrm>
            <a:off x="2159100" y="2386352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</a:t>
            </a:r>
            <a:r>
              <a:rPr lang="fa-IR" dirty="0"/>
              <a:t>5</a:t>
            </a:r>
            <a:endParaRPr lang="en" sz="7200" dirty="0"/>
          </a:p>
        </p:txBody>
      </p:sp>
    </p:spTree>
    <p:extLst>
      <p:ext uri="{BB962C8B-B14F-4D97-AF65-F5344CB8AC3E}">
        <p14:creationId xmlns:p14="http://schemas.microsoft.com/office/powerpoint/2010/main" val="4005530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2597656" cy="555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Datasets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DCEE9FE-67A8-6F55-0F2E-2E00CD686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00" y="1418809"/>
            <a:ext cx="5274588" cy="308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2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55056" cy="555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Anomaly Detection Models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71324C9-9D79-EBAA-481E-BA06BC8D2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429288"/>
            <a:ext cx="5119401" cy="197113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Isolation Forest (IF)</a:t>
            </a:r>
          </a:p>
          <a:p>
            <a:pPr>
              <a:lnSpc>
                <a:spcPct val="200000"/>
              </a:lnSpc>
            </a:pPr>
            <a:r>
              <a:rPr lang="en-US" dirty="0"/>
              <a:t>One-Class SVM</a:t>
            </a:r>
          </a:p>
          <a:p>
            <a:pPr>
              <a:lnSpc>
                <a:spcPct val="200000"/>
              </a:lnSpc>
            </a:pPr>
            <a:r>
              <a:rPr lang="en-US" dirty="0"/>
              <a:t>Gaussian Mixture Models (GMM)</a:t>
            </a:r>
          </a:p>
          <a:p>
            <a:pPr marL="139700" indent="0">
              <a:lnSpc>
                <a:spcPct val="200000"/>
              </a:lnSpc>
              <a:buNone/>
            </a:pPr>
            <a:r>
              <a:rPr lang="en-US" dirty="0"/>
              <a:t>This ensures DTOR is truly model-agnostic</a:t>
            </a:r>
          </a:p>
        </p:txBody>
      </p:sp>
    </p:spTree>
    <p:extLst>
      <p:ext uri="{BB962C8B-B14F-4D97-AF65-F5344CB8AC3E}">
        <p14:creationId xmlns:p14="http://schemas.microsoft.com/office/powerpoint/2010/main" val="3468235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741113" y="2407784"/>
            <a:ext cx="4093370" cy="9997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3200" dirty="0"/>
              <a:t>Evaluation Metrics</a:t>
            </a:r>
            <a:endParaRPr lang="en-US" sz="3200" b="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4050" y="3549849"/>
            <a:ext cx="3940200" cy="624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 </a:t>
            </a:r>
          </a:p>
        </p:txBody>
      </p:sp>
      <p:cxnSp>
        <p:nvCxnSpPr>
          <p:cNvPr id="11" name="Google Shape;209;p43">
            <a:extLst>
              <a:ext uri="{FF2B5EF4-FFF2-40B4-BE49-F238E27FC236}">
                <a16:creationId xmlns:a16="http://schemas.microsoft.com/office/drawing/2014/main" id="{E83FDEF0-7E14-2B27-DB1D-69066B1DF687}"/>
              </a:ext>
            </a:extLst>
          </p:cNvPr>
          <p:cNvCxnSpPr>
            <a:cxnSpLocks/>
          </p:cNvCxnSpPr>
          <p:nvPr/>
        </p:nvCxnSpPr>
        <p:spPr>
          <a:xfrm>
            <a:off x="4656556" y="2386352"/>
            <a:ext cx="0" cy="931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" name="Google Shape;207;p43">
            <a:extLst>
              <a:ext uri="{FF2B5EF4-FFF2-40B4-BE49-F238E27FC236}">
                <a16:creationId xmlns:a16="http://schemas.microsoft.com/office/drawing/2014/main" id="{CEB00E5E-3A1A-3A29-9DB5-2BFCC6FADC56}"/>
              </a:ext>
            </a:extLst>
          </p:cNvPr>
          <p:cNvSpPr txBox="1">
            <a:spLocks/>
          </p:cNvSpPr>
          <p:nvPr/>
        </p:nvSpPr>
        <p:spPr>
          <a:xfrm>
            <a:off x="2159100" y="2386352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</a:t>
            </a:r>
            <a:r>
              <a:rPr lang="fa-IR" dirty="0"/>
              <a:t>6</a:t>
            </a:r>
            <a:endParaRPr lang="en" sz="7200" dirty="0"/>
          </a:p>
        </p:txBody>
      </p:sp>
    </p:spTree>
    <p:extLst>
      <p:ext uri="{BB962C8B-B14F-4D97-AF65-F5344CB8AC3E}">
        <p14:creationId xmlns:p14="http://schemas.microsoft.com/office/powerpoint/2010/main" val="3274915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55056" cy="555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Evaluation Metrics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71324C9-9D79-EBAA-481E-BA06BC8D2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429288"/>
            <a:ext cx="5119401" cy="237118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b="1" dirty="0">
                <a:latin typeface="Montserrat" panose="00000500000000000000" pitchFamily="2" charset="0"/>
              </a:rPr>
              <a:t>Precision</a:t>
            </a:r>
          </a:p>
          <a:p>
            <a:pPr>
              <a:lnSpc>
                <a:spcPct val="200000"/>
              </a:lnSpc>
            </a:pPr>
            <a:r>
              <a:rPr lang="en-US" b="1" dirty="0">
                <a:latin typeface="Montserrat" panose="00000500000000000000" pitchFamily="2" charset="0"/>
              </a:rPr>
              <a:t>Coverage</a:t>
            </a:r>
          </a:p>
          <a:p>
            <a:pPr>
              <a:lnSpc>
                <a:spcPct val="200000"/>
              </a:lnSpc>
            </a:pPr>
            <a:r>
              <a:rPr lang="en-US" b="1" dirty="0">
                <a:latin typeface="Montserrat" panose="00000500000000000000" pitchFamily="2" charset="0"/>
              </a:rPr>
              <a:t>Validity</a:t>
            </a:r>
          </a:p>
          <a:p>
            <a:pPr>
              <a:lnSpc>
                <a:spcPct val="200000"/>
              </a:lnSpc>
            </a:pPr>
            <a:r>
              <a:rPr lang="en-US" b="1" dirty="0">
                <a:latin typeface="Montserrat" panose="00000500000000000000" pitchFamily="2" charset="0"/>
              </a:rPr>
              <a:t>Rule Length</a:t>
            </a:r>
          </a:p>
          <a:p>
            <a:pPr>
              <a:lnSpc>
                <a:spcPct val="200000"/>
              </a:lnSpc>
            </a:pPr>
            <a:r>
              <a:rPr lang="en-US" b="1" dirty="0">
                <a:latin typeface="Montserrat" panose="00000500000000000000" pitchFamily="2" charset="0"/>
              </a:rPr>
              <a:t>Execution Time</a:t>
            </a:r>
            <a:endParaRPr lang="en-US" dirty="0">
              <a:latin typeface="Montserrat" panose="00000500000000000000" pitchFamily="2" charset="0"/>
            </a:endParaRPr>
          </a:p>
          <a:p>
            <a:pPr>
              <a:lnSpc>
                <a:spcPct val="200000"/>
              </a:lnSpc>
            </a:pPr>
            <a:endParaRPr lang="en-US" dirty="0">
              <a:latin typeface="Montserrat" panose="00000500000000000000" pitchFamily="2" charset="0"/>
            </a:endParaRPr>
          </a:p>
          <a:p>
            <a:pPr>
              <a:lnSpc>
                <a:spcPct val="200000"/>
              </a:lnSpc>
            </a:pPr>
            <a:endParaRPr lang="en-U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739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741113" y="2035160"/>
            <a:ext cx="4093370" cy="14646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000" dirty="0"/>
              <a:t>Results: DTOR vs. Anchors</a:t>
            </a:r>
            <a:endParaRPr lang="en-US" sz="4000" b="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4050" y="3549849"/>
            <a:ext cx="3940200" cy="624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 </a:t>
            </a:r>
          </a:p>
        </p:txBody>
      </p:sp>
      <p:cxnSp>
        <p:nvCxnSpPr>
          <p:cNvPr id="11" name="Google Shape;209;p43">
            <a:extLst>
              <a:ext uri="{FF2B5EF4-FFF2-40B4-BE49-F238E27FC236}">
                <a16:creationId xmlns:a16="http://schemas.microsoft.com/office/drawing/2014/main" id="{E83FDEF0-7E14-2B27-DB1D-69066B1DF687}"/>
              </a:ext>
            </a:extLst>
          </p:cNvPr>
          <p:cNvCxnSpPr>
            <a:cxnSpLocks/>
          </p:cNvCxnSpPr>
          <p:nvPr/>
        </p:nvCxnSpPr>
        <p:spPr>
          <a:xfrm>
            <a:off x="4656556" y="2386352"/>
            <a:ext cx="0" cy="931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" name="Google Shape;207;p43">
            <a:extLst>
              <a:ext uri="{FF2B5EF4-FFF2-40B4-BE49-F238E27FC236}">
                <a16:creationId xmlns:a16="http://schemas.microsoft.com/office/drawing/2014/main" id="{CEB00E5E-3A1A-3A29-9DB5-2BFCC6FADC56}"/>
              </a:ext>
            </a:extLst>
          </p:cNvPr>
          <p:cNvSpPr txBox="1">
            <a:spLocks/>
          </p:cNvSpPr>
          <p:nvPr/>
        </p:nvSpPr>
        <p:spPr>
          <a:xfrm>
            <a:off x="2159100" y="2386352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</a:t>
            </a:r>
            <a:r>
              <a:rPr lang="en-US" dirty="0"/>
              <a:t>7</a:t>
            </a:r>
            <a:endParaRPr lang="en" sz="7200" dirty="0"/>
          </a:p>
        </p:txBody>
      </p:sp>
    </p:spTree>
    <p:extLst>
      <p:ext uri="{BB962C8B-B14F-4D97-AF65-F5344CB8AC3E}">
        <p14:creationId xmlns:p14="http://schemas.microsoft.com/office/powerpoint/2010/main" val="1041817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FBC2D5-6FB5-3768-0059-9C9D140A9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45" y="382190"/>
            <a:ext cx="6948109" cy="437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36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247988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My results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056CC9C-9880-38F0-1D12-B6312CEC4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5" y="1061207"/>
            <a:ext cx="8003279" cy="408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43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5538" y="207705"/>
            <a:ext cx="285483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Paper</a:t>
            </a:r>
            <a:br>
              <a:rPr lang="en-US" dirty="0"/>
            </a:br>
            <a:r>
              <a:rPr lang="en-US" dirty="0"/>
              <a:t>results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95538" y="207705"/>
            <a:ext cx="0" cy="941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C3D757F-8F69-5321-6AB5-06FD05B19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97023" y="48303"/>
            <a:ext cx="5161523" cy="506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81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4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1;p45">
            <a:extLst>
              <a:ext uri="{FF2B5EF4-FFF2-40B4-BE49-F238E27FC236}">
                <a16:creationId xmlns:a16="http://schemas.microsoft.com/office/drawing/2014/main" id="{841491F1-634C-518E-F3CA-7F58D83CB8FC}"/>
              </a:ext>
            </a:extLst>
          </p:cNvPr>
          <p:cNvSpPr txBox="1">
            <a:spLocks/>
          </p:cNvSpPr>
          <p:nvPr/>
        </p:nvSpPr>
        <p:spPr>
          <a:xfrm>
            <a:off x="3572515" y="2226013"/>
            <a:ext cx="1998969" cy="691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FFAB40"/>
                </a:solidFill>
                <a:latin typeface="Montserrat ExtraBold"/>
                <a:sym typeface="Montserrat ExtraBold"/>
              </a:rPr>
              <a:t>Thanks</a:t>
            </a:r>
            <a:endParaRPr lang="en-US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OF THIS PAPER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There’s what you’ll find in this </a:t>
            </a:r>
            <a:r>
              <a:rPr lang="en-US" dirty="0">
                <a:uFill>
                  <a:noFill/>
                </a:uFill>
              </a:rPr>
              <a:t>presentation</a:t>
            </a:r>
            <a:r>
              <a:rPr lang="en" dirty="0"/>
              <a:t>: 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>
              <a:lnSpc>
                <a:spcPct val="150000"/>
              </a:lnSpc>
              <a:buClr>
                <a:schemeClr val="accent1"/>
              </a:buClr>
              <a:buFont typeface="Montserrat ExtraBold"/>
              <a:buAutoNum type="arabicPeriod"/>
            </a:pPr>
            <a:r>
              <a:rPr lang="fa-IR" sz="1200" dirty="0"/>
              <a:t> </a:t>
            </a:r>
          </a:p>
          <a:p>
            <a:pPr lvl="0">
              <a:lnSpc>
                <a:spcPct val="150000"/>
              </a:lnSpc>
              <a:buClr>
                <a:schemeClr val="accent1"/>
              </a:buClr>
              <a:buFont typeface="Montserrat ExtraBold"/>
              <a:buAutoNum type="arabicPeriod"/>
            </a:pPr>
            <a:r>
              <a:rPr lang="en-US" sz="1200" dirty="0"/>
              <a:t>The Gap in Existing XAI Solutions</a:t>
            </a:r>
          </a:p>
          <a:p>
            <a:pPr lvl="0">
              <a:lnSpc>
                <a:spcPct val="150000"/>
              </a:lnSpc>
              <a:buClr>
                <a:schemeClr val="accent1"/>
              </a:buClr>
              <a:buFont typeface="Montserrat ExtraBold"/>
              <a:buAutoNum type="arabicPeriod"/>
            </a:pPr>
            <a:r>
              <a:rPr lang="en-US" sz="1200" dirty="0"/>
              <a:t>DTOR: Using a Simple Model to Explain a Complex One</a:t>
            </a:r>
          </a:p>
          <a:p>
            <a:pPr lvl="0">
              <a:lnSpc>
                <a:spcPct val="150000"/>
              </a:lnSpc>
              <a:buClr>
                <a:schemeClr val="accent1"/>
              </a:buClr>
              <a:buFont typeface="Montserrat ExtraBold"/>
              <a:buAutoNum type="arabicPeriod"/>
            </a:pPr>
            <a:r>
              <a:rPr lang="en-US" sz="1200" dirty="0"/>
              <a:t>The "Magic" Behind DTOR: The Weighted Loss Function</a:t>
            </a:r>
          </a:p>
          <a:p>
            <a:pPr lvl="0">
              <a:lnSpc>
                <a:spcPct val="150000"/>
              </a:lnSpc>
              <a:buClr>
                <a:schemeClr val="accent1"/>
              </a:buClr>
              <a:buFont typeface="Montserrat ExtraBold"/>
              <a:buAutoNum type="arabicPeriod"/>
            </a:pPr>
            <a:r>
              <a:rPr lang="en-US" sz="1100" dirty="0"/>
              <a:t>Experiments</a:t>
            </a:r>
          </a:p>
          <a:p>
            <a:pPr lvl="0">
              <a:lnSpc>
                <a:spcPct val="150000"/>
              </a:lnSpc>
              <a:buClr>
                <a:schemeClr val="accent1"/>
              </a:buClr>
              <a:buFont typeface="Montserrat ExtraBold"/>
              <a:buAutoNum type="arabicPeriod"/>
            </a:pPr>
            <a:r>
              <a:rPr lang="en-US" sz="1100" dirty="0"/>
              <a:t>Evaluation Metrics</a:t>
            </a:r>
          </a:p>
          <a:p>
            <a:pPr lvl="0">
              <a:lnSpc>
                <a:spcPct val="150000"/>
              </a:lnSpc>
              <a:buClr>
                <a:schemeClr val="accent1"/>
              </a:buClr>
              <a:buFont typeface="Montserrat ExtraBold"/>
              <a:buAutoNum type="arabicPeriod"/>
            </a:pPr>
            <a:r>
              <a:rPr lang="en-US" sz="1100" dirty="0"/>
              <a:t>Results: DTOR vs. Anchors</a:t>
            </a: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94;p41">
            <a:extLst>
              <a:ext uri="{FF2B5EF4-FFF2-40B4-BE49-F238E27FC236}">
                <a16:creationId xmlns:a16="http://schemas.microsoft.com/office/drawing/2014/main" id="{C962182D-DDEA-EC2A-50A2-420334C8495F}"/>
              </a:ext>
            </a:extLst>
          </p:cNvPr>
          <p:cNvSpPr txBox="1">
            <a:spLocks/>
          </p:cNvSpPr>
          <p:nvPr/>
        </p:nvSpPr>
        <p:spPr>
          <a:xfrm>
            <a:off x="1240487" y="1850231"/>
            <a:ext cx="3881582" cy="34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55575">
              <a:buSzPts val="1150"/>
            </a:pP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The Black Box Problem in Anomaly Detection 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449383" y="1647995"/>
            <a:ext cx="3940200" cy="24082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5575" lvl="0" algn="l">
              <a:buClr>
                <a:schemeClr val="accent1"/>
              </a:buClr>
              <a:buSzPts val="1150"/>
            </a:pPr>
            <a:r>
              <a:rPr lang="en-US" sz="3600" dirty="0"/>
              <a:t>The Black Box Problem in Anomaly Detection</a:t>
            </a:r>
            <a:r>
              <a:rPr lang="en-US" sz="3600" b="0" dirty="0"/>
              <a:t> </a:t>
            </a:r>
            <a:endParaRPr lang="en-US" sz="20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4050" y="3549849"/>
            <a:ext cx="3940200" cy="624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 </a:t>
            </a:r>
          </a:p>
        </p:txBody>
      </p:sp>
      <p:cxnSp>
        <p:nvCxnSpPr>
          <p:cNvPr id="11" name="Google Shape;209;p43">
            <a:extLst>
              <a:ext uri="{FF2B5EF4-FFF2-40B4-BE49-F238E27FC236}">
                <a16:creationId xmlns:a16="http://schemas.microsoft.com/office/drawing/2014/main" id="{E83FDEF0-7E14-2B27-DB1D-69066B1DF687}"/>
              </a:ext>
            </a:extLst>
          </p:cNvPr>
          <p:cNvCxnSpPr>
            <a:cxnSpLocks/>
          </p:cNvCxnSpPr>
          <p:nvPr/>
        </p:nvCxnSpPr>
        <p:spPr>
          <a:xfrm>
            <a:off x="4449383" y="2386352"/>
            <a:ext cx="0" cy="931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" name="Google Shape;207;p43">
            <a:extLst>
              <a:ext uri="{FF2B5EF4-FFF2-40B4-BE49-F238E27FC236}">
                <a16:creationId xmlns:a16="http://schemas.microsoft.com/office/drawing/2014/main" id="{CEB00E5E-3A1A-3A29-9DB5-2BFCC6FADC56}"/>
              </a:ext>
            </a:extLst>
          </p:cNvPr>
          <p:cNvSpPr txBox="1">
            <a:spLocks/>
          </p:cNvSpPr>
          <p:nvPr/>
        </p:nvSpPr>
        <p:spPr>
          <a:xfrm>
            <a:off x="2204482" y="2386352"/>
            <a:ext cx="2193545" cy="9315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01</a:t>
            </a:r>
            <a:endParaRPr lang="en" sz="7200" dirty="0"/>
          </a:p>
        </p:txBody>
      </p:sp>
    </p:spTree>
    <p:extLst>
      <p:ext uri="{BB962C8B-B14F-4D97-AF65-F5344CB8AC3E}">
        <p14:creationId xmlns:p14="http://schemas.microsoft.com/office/powerpoint/2010/main" val="141405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The Black Box Problem in Anomaly Detection 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E8F077B6-BF12-E333-D428-3CF956F5B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43" y="1600199"/>
            <a:ext cx="4647413" cy="309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870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The Black Box Problem in Anomaly Detection 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595AECE-F64D-1E41-6C86-87FC9066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155" y="1762778"/>
            <a:ext cx="5862352" cy="2635506"/>
          </a:xfrm>
        </p:spPr>
        <p:txBody>
          <a:bodyPr/>
          <a:lstStyle/>
          <a:p>
            <a:r>
              <a:rPr lang="en-US" sz="1600" dirty="0"/>
              <a:t>Anomaly detection is crucial in fields like banking (fraud detection), manufacturing (malfunctions), and cybersecurity (threats).</a:t>
            </a:r>
          </a:p>
          <a:p>
            <a:pPr marL="139700" indent="0">
              <a:buNone/>
            </a:pPr>
            <a:endParaRPr lang="en-US" sz="1600" dirty="0"/>
          </a:p>
          <a:p>
            <a:r>
              <a:rPr lang="en-US" sz="1600" dirty="0"/>
              <a:t>Identifying an anomaly is not enough. We need to understand the reason to take effective action.</a:t>
            </a:r>
          </a:p>
          <a:p>
            <a:pPr marL="139700" indent="0">
              <a:buNone/>
            </a:pPr>
            <a:endParaRPr lang="en-US" sz="1600" dirty="0"/>
          </a:p>
          <a:p>
            <a:r>
              <a:rPr lang="en-US" sz="1600" dirty="0"/>
              <a:t>Modern anomaly detection models (e.g., Deep Learning, Ensembles) are often "black boxes," making them hard to interpret.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E8F077B6-BF12-E333-D428-3CF956F5B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819" y="2267032"/>
            <a:ext cx="2440495" cy="162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88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656556" y="1974730"/>
            <a:ext cx="4685564" cy="1754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5575" lvl="0" algn="l">
              <a:buClr>
                <a:schemeClr val="accent1"/>
              </a:buClr>
              <a:buSzPts val="1150"/>
            </a:pPr>
            <a:r>
              <a:rPr lang="en-US" sz="3600" dirty="0"/>
              <a:t>The Gap in Existing XAI Solutions</a:t>
            </a: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4049" y="3670267"/>
            <a:ext cx="3940200" cy="624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 </a:t>
            </a:r>
          </a:p>
        </p:txBody>
      </p:sp>
      <p:cxnSp>
        <p:nvCxnSpPr>
          <p:cNvPr id="11" name="Google Shape;209;p43">
            <a:extLst>
              <a:ext uri="{FF2B5EF4-FFF2-40B4-BE49-F238E27FC236}">
                <a16:creationId xmlns:a16="http://schemas.microsoft.com/office/drawing/2014/main" id="{E83FDEF0-7E14-2B27-DB1D-69066B1DF687}"/>
              </a:ext>
            </a:extLst>
          </p:cNvPr>
          <p:cNvCxnSpPr>
            <a:cxnSpLocks/>
          </p:cNvCxnSpPr>
          <p:nvPr/>
        </p:nvCxnSpPr>
        <p:spPr>
          <a:xfrm>
            <a:off x="4656556" y="2386352"/>
            <a:ext cx="0" cy="931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" name="Google Shape;207;p43">
            <a:extLst>
              <a:ext uri="{FF2B5EF4-FFF2-40B4-BE49-F238E27FC236}">
                <a16:creationId xmlns:a16="http://schemas.microsoft.com/office/drawing/2014/main" id="{CEB00E5E-3A1A-3A29-9DB5-2BFCC6FADC56}"/>
              </a:ext>
            </a:extLst>
          </p:cNvPr>
          <p:cNvSpPr txBox="1">
            <a:spLocks/>
          </p:cNvSpPr>
          <p:nvPr/>
        </p:nvSpPr>
        <p:spPr>
          <a:xfrm>
            <a:off x="2159100" y="2386352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02</a:t>
            </a:r>
            <a:endParaRPr lang="en" sz="7200" dirty="0"/>
          </a:p>
        </p:txBody>
      </p:sp>
    </p:spTree>
    <p:extLst>
      <p:ext uri="{BB962C8B-B14F-4D97-AF65-F5344CB8AC3E}">
        <p14:creationId xmlns:p14="http://schemas.microsoft.com/office/powerpoint/2010/main" val="249654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612319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The Gap in Existing XAI Solutions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595AECE-F64D-1E41-6C86-87FC9066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156" y="1386424"/>
            <a:ext cx="6826756" cy="3343054"/>
          </a:xfrm>
        </p:spPr>
        <p:txBody>
          <a:bodyPr/>
          <a:lstStyle/>
          <a:p>
            <a:pPr marL="139700" indent="0">
              <a:buNone/>
            </a:pPr>
            <a:r>
              <a:rPr lang="en-US" b="1" dirty="0"/>
              <a:t>Feature Importance Methods (e.g., SHAP, DIFFI):</a:t>
            </a:r>
            <a:endParaRPr lang="en-US" dirty="0"/>
          </a:p>
          <a:p>
            <a:pPr lvl="1"/>
            <a:r>
              <a:rPr lang="en-US" b="1" dirty="0"/>
              <a:t>Pros:</a:t>
            </a:r>
            <a:r>
              <a:rPr lang="en-US" dirty="0"/>
              <a:t> Tell us which features are important.</a:t>
            </a:r>
          </a:p>
          <a:p>
            <a:pPr lvl="1"/>
            <a:r>
              <a:rPr lang="en-US" b="1" dirty="0"/>
              <a:t>Cons:</a:t>
            </a:r>
            <a:r>
              <a:rPr lang="en-US" dirty="0"/>
              <a:t> Don't provide the logic or the "if-then" conditions. Hard to interpret with many features.</a:t>
            </a:r>
          </a:p>
          <a:p>
            <a:pPr marL="596900" lvl="1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b="1" dirty="0"/>
              <a:t>Rule-Based Methods (e.g., Anchors):</a:t>
            </a:r>
            <a:endParaRPr lang="en-US" dirty="0"/>
          </a:p>
          <a:p>
            <a:pPr lvl="1"/>
            <a:r>
              <a:rPr lang="en-US" b="1" dirty="0"/>
              <a:t>Pros:</a:t>
            </a:r>
            <a:r>
              <a:rPr lang="en-US" dirty="0"/>
              <a:t> Provide human-readable "if-then" rules.</a:t>
            </a:r>
          </a:p>
          <a:p>
            <a:pPr lvl="1"/>
            <a:r>
              <a:rPr lang="en-US" b="1" dirty="0"/>
              <a:t>Cons:</a:t>
            </a:r>
            <a:r>
              <a:rPr lang="en-US" dirty="0"/>
              <a:t> Not designed for regression tasks, like explaining a continuous anomaly score. They are built for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1112586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656556" y="2282849"/>
            <a:ext cx="4685564" cy="12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5575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</a:pPr>
            <a:r>
              <a:rPr lang="en-US" sz="2800" dirty="0"/>
              <a:t>DTOR: Using a Simple Model to Explain a Complex One</a:t>
            </a: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4050" y="3549849"/>
            <a:ext cx="3940200" cy="624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 </a:t>
            </a:r>
          </a:p>
        </p:txBody>
      </p:sp>
      <p:cxnSp>
        <p:nvCxnSpPr>
          <p:cNvPr id="11" name="Google Shape;209;p43">
            <a:extLst>
              <a:ext uri="{FF2B5EF4-FFF2-40B4-BE49-F238E27FC236}">
                <a16:creationId xmlns:a16="http://schemas.microsoft.com/office/drawing/2014/main" id="{E83FDEF0-7E14-2B27-DB1D-69066B1DF687}"/>
              </a:ext>
            </a:extLst>
          </p:cNvPr>
          <p:cNvCxnSpPr>
            <a:cxnSpLocks/>
          </p:cNvCxnSpPr>
          <p:nvPr/>
        </p:nvCxnSpPr>
        <p:spPr>
          <a:xfrm>
            <a:off x="4656556" y="2386352"/>
            <a:ext cx="0" cy="931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" name="Google Shape;207;p43">
            <a:extLst>
              <a:ext uri="{FF2B5EF4-FFF2-40B4-BE49-F238E27FC236}">
                <a16:creationId xmlns:a16="http://schemas.microsoft.com/office/drawing/2014/main" id="{CEB00E5E-3A1A-3A29-9DB5-2BFCC6FADC56}"/>
              </a:ext>
            </a:extLst>
          </p:cNvPr>
          <p:cNvSpPr txBox="1">
            <a:spLocks/>
          </p:cNvSpPr>
          <p:nvPr/>
        </p:nvSpPr>
        <p:spPr>
          <a:xfrm>
            <a:off x="2159100" y="2386352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03</a:t>
            </a:r>
            <a:endParaRPr lang="en" sz="7200" dirty="0"/>
          </a:p>
        </p:txBody>
      </p:sp>
    </p:spTree>
    <p:extLst>
      <p:ext uri="{BB962C8B-B14F-4D97-AF65-F5344CB8AC3E}">
        <p14:creationId xmlns:p14="http://schemas.microsoft.com/office/powerpoint/2010/main" val="3064554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</TotalTime>
  <Words>562</Words>
  <Application>Microsoft Office PowerPoint</Application>
  <PresentationFormat>On-screen Show (16:9)</PresentationFormat>
  <Paragraphs>79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Montserrat</vt:lpstr>
      <vt:lpstr>Proxima Nova Semibold</vt:lpstr>
      <vt:lpstr>Proxima Nova</vt:lpstr>
      <vt:lpstr>Arial</vt:lpstr>
      <vt:lpstr>Montserrat ExtraBold</vt:lpstr>
      <vt:lpstr>Futuristic Background by Slidesgo</vt:lpstr>
      <vt:lpstr>Slidesgo Final Pages</vt:lpstr>
      <vt:lpstr>Decision Tree Outlier Regressor to Explain Anomalies</vt:lpstr>
      <vt:lpstr>PowerPoint Presentation</vt:lpstr>
      <vt:lpstr>CONTENTS OF THIS PAPER</vt:lpstr>
      <vt:lpstr>The Black Box Problem in Anomaly Detection </vt:lpstr>
      <vt:lpstr>The Black Box Problem in Anomaly Detection </vt:lpstr>
      <vt:lpstr>The Black Box Problem in Anomaly Detection </vt:lpstr>
      <vt:lpstr>The Gap in Existing XAI Solutions</vt:lpstr>
      <vt:lpstr>The Gap in Existing XAI Solutions</vt:lpstr>
      <vt:lpstr>DTOR: Using a Simple Model to Explain a Complex One</vt:lpstr>
      <vt:lpstr>DTOR: Using a Simple Model to Explain a Complex One</vt:lpstr>
      <vt:lpstr>DTOR: Using a Simple Model to Explain a Complex One</vt:lpstr>
      <vt:lpstr>The "Magic" Behind DTOR: The Weighted Loss Function</vt:lpstr>
      <vt:lpstr>The "Magic" Behind DTOR: The Weighted Loss Function</vt:lpstr>
      <vt:lpstr>Experiments</vt:lpstr>
      <vt:lpstr>Datasets</vt:lpstr>
      <vt:lpstr>Anomaly Detection Models</vt:lpstr>
      <vt:lpstr>Evaluation Metrics</vt:lpstr>
      <vt:lpstr>Evaluation Metrics</vt:lpstr>
      <vt:lpstr>Results: DTOR vs. Anchors</vt:lpstr>
      <vt:lpstr>My results</vt:lpstr>
      <vt:lpstr>Paper 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Mohammad Haghighat</dc:creator>
  <cp:lastModifiedBy>Mohammad Haghighat</cp:lastModifiedBy>
  <cp:revision>41</cp:revision>
  <dcterms:modified xsi:type="dcterms:W3CDTF">2025-06-12T13:21:44Z</dcterms:modified>
</cp:coreProperties>
</file>